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sldIdLst>
    <p:sldId id="260" r:id="rId5"/>
    <p:sldId id="259" r:id="rId6"/>
    <p:sldId id="256" r:id="rId7"/>
    <p:sldId id="258" r:id="rId8"/>
  </p:sldIdLst>
  <p:sldSz cx="6858000" cy="9144000" type="screen4x3"/>
  <p:notesSz cx="7102475" cy="93884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EA25F1A-86F3-9896-E399-0DD9A5250254}" v="43" dt="2025-06-18T21:16:10.210"/>
    <p1510:client id="{63819401-0436-950A-35D3-7FCDAF066233}" v="12" dt="2025-06-20T19:42:44.82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308" autoAdjust="0"/>
    <p:restoredTop sz="92703" autoAdjust="0"/>
  </p:normalViewPr>
  <p:slideViewPr>
    <p:cSldViewPr snapToGrid="0" snapToObjects="1">
      <p:cViewPr varScale="1">
        <p:scale>
          <a:sx n="58" d="100"/>
          <a:sy n="58" d="100"/>
        </p:scale>
        <p:origin x="998" y="77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Douglas Hart" userId="S::dhart@gdapartners.com::7ea0275b-25ba-42ce-9efe-93a47086b398" providerId="AD" clId="Web-{0EA25F1A-86F3-9896-E399-0DD9A5250254}"/>
    <pc:docChg chg="modSld">
      <pc:chgData name="Douglas Hart" userId="S::dhart@gdapartners.com::7ea0275b-25ba-42ce-9efe-93a47086b398" providerId="AD" clId="Web-{0EA25F1A-86F3-9896-E399-0DD9A5250254}" dt="2025-06-18T21:16:09.882" v="38" actId="20577"/>
      <pc:docMkLst>
        <pc:docMk/>
      </pc:docMkLst>
      <pc:sldChg chg="modSp">
        <pc:chgData name="Douglas Hart" userId="S::dhart@gdapartners.com::7ea0275b-25ba-42ce-9efe-93a47086b398" providerId="AD" clId="Web-{0EA25F1A-86F3-9896-E399-0DD9A5250254}" dt="2025-06-18T21:14:49.942" v="14" actId="20577"/>
        <pc:sldMkLst>
          <pc:docMk/>
          <pc:sldMk cId="3493687124" sldId="256"/>
        </pc:sldMkLst>
        <pc:spChg chg="mod">
          <ac:chgData name="Douglas Hart" userId="S::dhart@gdapartners.com::7ea0275b-25ba-42ce-9efe-93a47086b398" providerId="AD" clId="Web-{0EA25F1A-86F3-9896-E399-0DD9A5250254}" dt="2025-06-18T21:14:49.942" v="14" actId="20577"/>
          <ac:spMkLst>
            <pc:docMk/>
            <pc:sldMk cId="3493687124" sldId="256"/>
            <ac:spMk id="8" creationId="{00000000-0000-0000-0000-000000000000}"/>
          </ac:spMkLst>
        </pc:spChg>
      </pc:sldChg>
      <pc:sldChg chg="modSp">
        <pc:chgData name="Douglas Hart" userId="S::dhart@gdapartners.com::7ea0275b-25ba-42ce-9efe-93a47086b398" providerId="AD" clId="Web-{0EA25F1A-86F3-9896-E399-0DD9A5250254}" dt="2025-06-18T21:15:28.427" v="26" actId="20577"/>
        <pc:sldMkLst>
          <pc:docMk/>
          <pc:sldMk cId="3342702779" sldId="258"/>
        </pc:sldMkLst>
        <pc:spChg chg="mod">
          <ac:chgData name="Douglas Hart" userId="S::dhart@gdapartners.com::7ea0275b-25ba-42ce-9efe-93a47086b398" providerId="AD" clId="Web-{0EA25F1A-86F3-9896-E399-0DD9A5250254}" dt="2025-06-18T21:15:28.427" v="26" actId="20577"/>
          <ac:spMkLst>
            <pc:docMk/>
            <pc:sldMk cId="3342702779" sldId="258"/>
            <ac:spMk id="32" creationId="{00000000-0000-0000-0000-000000000000}"/>
          </ac:spMkLst>
        </pc:spChg>
      </pc:sldChg>
      <pc:sldChg chg="modSp">
        <pc:chgData name="Douglas Hart" userId="S::dhart@gdapartners.com::7ea0275b-25ba-42ce-9efe-93a47086b398" providerId="AD" clId="Web-{0EA25F1A-86F3-9896-E399-0DD9A5250254}" dt="2025-06-18T21:15:50.116" v="31" actId="20577"/>
        <pc:sldMkLst>
          <pc:docMk/>
          <pc:sldMk cId="87573804" sldId="259"/>
        </pc:sldMkLst>
        <pc:spChg chg="mod">
          <ac:chgData name="Douglas Hart" userId="S::dhart@gdapartners.com::7ea0275b-25ba-42ce-9efe-93a47086b398" providerId="AD" clId="Web-{0EA25F1A-86F3-9896-E399-0DD9A5250254}" dt="2025-06-18T21:15:50.116" v="31" actId="20577"/>
          <ac:spMkLst>
            <pc:docMk/>
            <pc:sldMk cId="87573804" sldId="259"/>
            <ac:spMk id="8" creationId="{00000000-0000-0000-0000-000000000000}"/>
          </ac:spMkLst>
        </pc:spChg>
      </pc:sldChg>
      <pc:sldChg chg="modSp">
        <pc:chgData name="Douglas Hart" userId="S::dhart@gdapartners.com::7ea0275b-25ba-42ce-9efe-93a47086b398" providerId="AD" clId="Web-{0EA25F1A-86F3-9896-E399-0DD9A5250254}" dt="2025-06-18T21:16:09.882" v="38" actId="20577"/>
        <pc:sldMkLst>
          <pc:docMk/>
          <pc:sldMk cId="4245611606" sldId="260"/>
        </pc:sldMkLst>
        <pc:spChg chg="mod">
          <ac:chgData name="Douglas Hart" userId="S::dhart@gdapartners.com::7ea0275b-25ba-42ce-9efe-93a47086b398" providerId="AD" clId="Web-{0EA25F1A-86F3-9896-E399-0DD9A5250254}" dt="2025-06-18T21:16:09.882" v="38" actId="20577"/>
          <ac:spMkLst>
            <pc:docMk/>
            <pc:sldMk cId="4245611606" sldId="260"/>
            <ac:spMk id="32" creationId="{00000000-0000-0000-0000-000000000000}"/>
          </ac:spMkLst>
        </pc:spChg>
      </pc:sldChg>
    </pc:docChg>
  </pc:docChgLst>
  <pc:docChgLst>
    <pc:chgData name="Douglas Hart" userId="S::dhart@gdapartners.com::7ea0275b-25ba-42ce-9efe-93a47086b398" providerId="AD" clId="Web-{63819401-0436-950A-35D3-7FCDAF066233}"/>
    <pc:docChg chg="modSld">
      <pc:chgData name="Douglas Hart" userId="S::dhart@gdapartners.com::7ea0275b-25ba-42ce-9efe-93a47086b398" providerId="AD" clId="Web-{63819401-0436-950A-35D3-7FCDAF066233}" dt="2025-06-20T19:28:20.938" v="9" actId="20577"/>
      <pc:docMkLst>
        <pc:docMk/>
      </pc:docMkLst>
      <pc:sldChg chg="modSp">
        <pc:chgData name="Douglas Hart" userId="S::dhart@gdapartners.com::7ea0275b-25ba-42ce-9efe-93a47086b398" providerId="AD" clId="Web-{63819401-0436-950A-35D3-7FCDAF066233}" dt="2025-06-20T19:28:20.938" v="9" actId="20577"/>
        <pc:sldMkLst>
          <pc:docMk/>
          <pc:sldMk cId="3342702779" sldId="258"/>
        </pc:sldMkLst>
        <pc:spChg chg="mod">
          <ac:chgData name="Douglas Hart" userId="S::dhart@gdapartners.com::7ea0275b-25ba-42ce-9efe-93a47086b398" providerId="AD" clId="Web-{63819401-0436-950A-35D3-7FCDAF066233}" dt="2025-06-20T19:27:44.077" v="6" actId="20577"/>
          <ac:spMkLst>
            <pc:docMk/>
            <pc:sldMk cId="3342702779" sldId="258"/>
            <ac:spMk id="32" creationId="{00000000-0000-0000-0000-000000000000}"/>
          </ac:spMkLst>
        </pc:spChg>
        <pc:spChg chg="mod">
          <ac:chgData name="Douglas Hart" userId="S::dhart@gdapartners.com::7ea0275b-25ba-42ce-9efe-93a47086b398" providerId="AD" clId="Web-{63819401-0436-950A-35D3-7FCDAF066233}" dt="2025-06-20T19:28:20.938" v="9" actId="20577"/>
          <ac:spMkLst>
            <pc:docMk/>
            <pc:sldMk cId="3342702779" sldId="258"/>
            <ac:spMk id="34" creationId="{00000000-0000-0000-0000-000000000000}"/>
          </ac:spMkLst>
        </pc:spChg>
      </pc:sldChg>
      <pc:sldChg chg="modSp">
        <pc:chgData name="Douglas Hart" userId="S::dhart@gdapartners.com::7ea0275b-25ba-42ce-9efe-93a47086b398" providerId="AD" clId="Web-{63819401-0436-950A-35D3-7FCDAF066233}" dt="2025-06-20T19:27:17.405" v="5" actId="20577"/>
        <pc:sldMkLst>
          <pc:docMk/>
          <pc:sldMk cId="87573804" sldId="259"/>
        </pc:sldMkLst>
        <pc:spChg chg="mod">
          <ac:chgData name="Douglas Hart" userId="S::dhart@gdapartners.com::7ea0275b-25ba-42ce-9efe-93a47086b398" providerId="AD" clId="Web-{63819401-0436-950A-35D3-7FCDAF066233}" dt="2025-06-20T19:27:17.405" v="5" actId="20577"/>
          <ac:spMkLst>
            <pc:docMk/>
            <pc:sldMk cId="87573804" sldId="259"/>
            <ac:spMk id="8" creationId="{00000000-0000-0000-0000-000000000000}"/>
          </ac:spMkLst>
        </pc:spChg>
      </pc:sldChg>
      <pc:sldChg chg="modSp">
        <pc:chgData name="Douglas Hart" userId="S::dhart@gdapartners.com::7ea0275b-25ba-42ce-9efe-93a47086b398" providerId="AD" clId="Web-{63819401-0436-950A-35D3-7FCDAF066233}" dt="2025-06-20T19:27:11.076" v="4" actId="20577"/>
        <pc:sldMkLst>
          <pc:docMk/>
          <pc:sldMk cId="4245611606" sldId="260"/>
        </pc:sldMkLst>
        <pc:spChg chg="mod">
          <ac:chgData name="Douglas Hart" userId="S::dhart@gdapartners.com::7ea0275b-25ba-42ce-9efe-93a47086b398" providerId="AD" clId="Web-{63819401-0436-950A-35D3-7FCDAF066233}" dt="2025-06-20T19:27:11.076" v="4" actId="20577"/>
          <ac:spMkLst>
            <pc:docMk/>
            <pc:sldMk cId="4245611606" sldId="260"/>
            <ac:spMk id="32" creationId="{00000000-0000-0000-0000-00000000000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9"/>
            <a:ext cx="5829300" cy="196003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5348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03606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6"/>
            <a:ext cx="1543050" cy="780203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6"/>
            <a:ext cx="4514850" cy="78020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21539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25471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20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56335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2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2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37411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1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1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70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70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64340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74257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31186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1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8" y="364069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1" y="1913469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59419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1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2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4708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2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6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F64B56-CC95-9742-B22F-DB2F6D7B164E}" type="datetimeFigureOut">
              <a:rPr lang="en-US" smtClean="0"/>
              <a:t>6/20/2025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6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6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1B9681-A046-CE41-9BB4-65B7C4A734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7375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1284357" y="276414"/>
            <a:ext cx="43359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Vesta at South Pacific, LP</a:t>
            </a:r>
          </a:p>
          <a:p>
            <a:pPr algn="ctr"/>
            <a:r>
              <a:rPr lang="en-US" dirty="0"/>
              <a:t>Owner Organization Chart</a:t>
            </a:r>
          </a:p>
        </p:txBody>
      </p:sp>
      <p:sp>
        <p:nvSpPr>
          <p:cNvPr id="8" name="Rectangle 7"/>
          <p:cNvSpPr/>
          <p:nvPr/>
        </p:nvSpPr>
        <p:spPr>
          <a:xfrm>
            <a:off x="2413933" y="1929100"/>
            <a:ext cx="2076823" cy="91888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Ownership Entity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Vesta at South Pacific, LP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EIN: 39-2607904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A South Carolina Limited Partnership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>
            <a:off x="3452345" y="2847981"/>
            <a:ext cx="0" cy="19744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>
            <a:off x="1576997" y="3045424"/>
            <a:ext cx="4279943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Rectangle 30"/>
          <p:cNvSpPr/>
          <p:nvPr/>
        </p:nvSpPr>
        <p:spPr>
          <a:xfrm>
            <a:off x="246530" y="3157668"/>
            <a:ext cx="2669662" cy="101642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i="1" dirty="0">
                <a:solidFill>
                  <a:schemeClr val="tx1"/>
                </a:solidFill>
              </a:rPr>
              <a:t>General Partner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Vesta at South Pacific Partners, LLC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EIN: 39-2615995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A South Carolina Limited Liability Company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.01%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1456764" y="6199005"/>
            <a:ext cx="2595798" cy="94730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Managing Member </a:t>
            </a:r>
          </a:p>
          <a:p>
            <a:pPr algn="ctr"/>
            <a:r>
              <a:rPr lang="en-US" sz="1050" b="1" dirty="0">
                <a:solidFill>
                  <a:schemeClr val="tx1"/>
                </a:solidFill>
                <a:ea typeface="+mn-lt"/>
                <a:cs typeface="+mn-lt"/>
              </a:rPr>
              <a:t>Middleburg VSP Holdings, LLC</a:t>
            </a:r>
            <a:endParaRPr lang="en-US" dirty="0">
              <a:solidFill>
                <a:schemeClr val="tx1"/>
              </a:solidFill>
              <a:ea typeface="+mn-lt"/>
              <a:cs typeface="+mn-lt"/>
            </a:endParaRPr>
          </a:p>
          <a:p>
            <a:pPr lvl="0" algn="ctr"/>
            <a:r>
              <a:rPr lang="en-US" sz="1100" b="1" dirty="0">
                <a:solidFill>
                  <a:prstClr val="black"/>
                </a:solidFill>
              </a:rPr>
              <a:t>EIN: 39-2801377</a:t>
            </a:r>
            <a:endParaRPr lang="en-US" sz="1100" b="1" dirty="0">
              <a:solidFill>
                <a:prstClr val="black"/>
              </a:solidFill>
              <a:ea typeface="Calibri"/>
              <a:cs typeface="Calibri"/>
            </a:endParaRP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A Virginia Limited Liability Company</a:t>
            </a:r>
            <a:endParaRPr lang="en-US" sz="1050" b="1" dirty="0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51%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49" name="Straight Connector 48"/>
          <p:cNvCxnSpPr/>
          <p:nvPr/>
        </p:nvCxnSpPr>
        <p:spPr>
          <a:xfrm flipH="1" flipV="1">
            <a:off x="1576997" y="4174089"/>
            <a:ext cx="3033" cy="19106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7" name="Rectangle 76"/>
          <p:cNvSpPr/>
          <p:nvPr/>
        </p:nvSpPr>
        <p:spPr>
          <a:xfrm>
            <a:off x="4998756" y="3247130"/>
            <a:ext cx="1671546" cy="88067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i="1" dirty="0">
                <a:solidFill>
                  <a:schemeClr val="tx1"/>
                </a:solidFill>
              </a:rPr>
              <a:t>Limited Partner</a:t>
            </a:r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INVESTMENT PARTNERSHIP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99.99%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83" name="Straight Connector 82"/>
          <p:cNvCxnSpPr/>
          <p:nvPr/>
        </p:nvCxnSpPr>
        <p:spPr>
          <a:xfrm flipV="1">
            <a:off x="5856940" y="3045424"/>
            <a:ext cx="0" cy="20170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/>
          <p:nvPr/>
        </p:nvCxnSpPr>
        <p:spPr>
          <a:xfrm flipV="1">
            <a:off x="1585171" y="3045424"/>
            <a:ext cx="0" cy="11224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/>
          <p:cNvCxnSpPr/>
          <p:nvPr/>
        </p:nvCxnSpPr>
        <p:spPr>
          <a:xfrm flipV="1">
            <a:off x="493058" y="4365151"/>
            <a:ext cx="0" cy="58861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/>
          <p:cNvCxnSpPr/>
          <p:nvPr/>
        </p:nvCxnSpPr>
        <p:spPr>
          <a:xfrm>
            <a:off x="493058" y="4365149"/>
            <a:ext cx="1086972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/>
          <p:cNvCxnSpPr/>
          <p:nvPr/>
        </p:nvCxnSpPr>
        <p:spPr>
          <a:xfrm>
            <a:off x="493058" y="4953768"/>
            <a:ext cx="177276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Rectangle 28"/>
          <p:cNvSpPr/>
          <p:nvPr/>
        </p:nvSpPr>
        <p:spPr>
          <a:xfrm>
            <a:off x="1456764" y="7358985"/>
            <a:ext cx="2595797" cy="102301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 GDA Development Partners LLC</a:t>
            </a:r>
          </a:p>
          <a:p>
            <a:pPr algn="ctr"/>
            <a:r>
              <a:rPr lang="en-US" sz="1100" b="1" dirty="0">
                <a:solidFill>
                  <a:prstClr val="black"/>
                </a:solidFill>
              </a:rPr>
              <a:t>EIN: 85-1375306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A South Carolina Limited Liability Company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49%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sp>
        <p:nvSpPr>
          <p:cNvPr id="34" name="Rectangle 33"/>
          <p:cNvSpPr/>
          <p:nvPr/>
        </p:nvSpPr>
        <p:spPr>
          <a:xfrm>
            <a:off x="670334" y="4575216"/>
            <a:ext cx="2831353" cy="98306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Managing Member &amp; Sole Member of GP</a:t>
            </a: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Middleburg GDA SC, LLC</a:t>
            </a:r>
          </a:p>
          <a:p>
            <a:pPr algn="ctr"/>
            <a:r>
              <a:rPr lang="en-US" sz="1050" b="1" dirty="0">
                <a:solidFill>
                  <a:prstClr val="black"/>
                </a:solidFill>
              </a:rPr>
              <a:t>EIN</a:t>
            </a:r>
            <a:r>
              <a:rPr lang="en-US" sz="1050" b="1">
                <a:solidFill>
                  <a:prstClr val="black"/>
                </a:solidFill>
              </a:rPr>
              <a:t>:  33-3276371</a:t>
            </a:r>
            <a:endParaRPr lang="en-US" sz="1050" b="1" dirty="0">
              <a:solidFill>
                <a:prstClr val="black"/>
              </a:solidFill>
            </a:endParaRP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A South Carolina Limited Liability Company</a:t>
            </a: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100%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36" name="Straight Connector 35"/>
          <p:cNvCxnSpPr>
            <a:endCxn id="34" idx="2"/>
          </p:cNvCxnSpPr>
          <p:nvPr/>
        </p:nvCxnSpPr>
        <p:spPr>
          <a:xfrm flipH="1" flipV="1">
            <a:off x="2086011" y="5558278"/>
            <a:ext cx="1272" cy="46002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>
            <a:off x="1217706" y="6006353"/>
            <a:ext cx="869576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/>
          <p:nvPr/>
        </p:nvCxnSpPr>
        <p:spPr>
          <a:xfrm flipH="1" flipV="1">
            <a:off x="1217706" y="6006353"/>
            <a:ext cx="10460" cy="172570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/>
          <p:nvPr/>
        </p:nvCxnSpPr>
        <p:spPr>
          <a:xfrm>
            <a:off x="1228165" y="6718256"/>
            <a:ext cx="239059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/>
          <p:cNvCxnSpPr/>
          <p:nvPr/>
        </p:nvCxnSpPr>
        <p:spPr>
          <a:xfrm>
            <a:off x="1228165" y="7732059"/>
            <a:ext cx="239059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4998756" y="4575216"/>
            <a:ext cx="1671546" cy="592887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i="1" dirty="0">
                <a:solidFill>
                  <a:schemeClr val="tx1"/>
                </a:solidFill>
              </a:rPr>
              <a:t>Federal Limited Partner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TBD</a:t>
            </a:r>
          </a:p>
        </p:txBody>
      </p:sp>
      <p:sp>
        <p:nvSpPr>
          <p:cNvPr id="25" name="Rectangle 24"/>
          <p:cNvSpPr/>
          <p:nvPr/>
        </p:nvSpPr>
        <p:spPr>
          <a:xfrm>
            <a:off x="4998756" y="5361709"/>
            <a:ext cx="1671546" cy="644643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i="1" dirty="0">
                <a:solidFill>
                  <a:schemeClr val="tx1"/>
                </a:solidFill>
              </a:rPr>
              <a:t>State Limited Partner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TBD </a:t>
            </a:r>
          </a:p>
        </p:txBody>
      </p:sp>
      <p:cxnSp>
        <p:nvCxnSpPr>
          <p:cNvPr id="3" name="Straight Connector 2"/>
          <p:cNvCxnSpPr>
            <a:stCxn id="77" idx="2"/>
          </p:cNvCxnSpPr>
          <p:nvPr/>
        </p:nvCxnSpPr>
        <p:spPr>
          <a:xfrm>
            <a:off x="5834529" y="4127802"/>
            <a:ext cx="0" cy="23734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 flipV="1">
            <a:off x="4717474" y="4365149"/>
            <a:ext cx="1117055" cy="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4717474" y="4365149"/>
            <a:ext cx="0" cy="131888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>
            <a:stCxn id="23" idx="1"/>
          </p:cNvCxnSpPr>
          <p:nvPr/>
        </p:nvCxnSpPr>
        <p:spPr>
          <a:xfrm flipH="1">
            <a:off x="4717474" y="4871660"/>
            <a:ext cx="281282" cy="941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>
            <a:stCxn id="25" idx="1"/>
          </p:cNvCxnSpPr>
          <p:nvPr/>
        </p:nvCxnSpPr>
        <p:spPr>
          <a:xfrm flipH="1">
            <a:off x="4717474" y="5684031"/>
            <a:ext cx="281282" cy="84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456116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190751" y="1020419"/>
            <a:ext cx="2517212" cy="98999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Developer: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Vesta a South Pacific Devco, LLC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EIN: 39-2665189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A South Carolina Limited Liability Company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116295" y="276414"/>
            <a:ext cx="463605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Vesta at South Pacific</a:t>
            </a:r>
          </a:p>
          <a:p>
            <a:pPr algn="ctr"/>
            <a:r>
              <a:rPr lang="en-US" dirty="0"/>
              <a:t>Developer Organizational Chart</a:t>
            </a:r>
          </a:p>
        </p:txBody>
      </p:sp>
      <p:sp>
        <p:nvSpPr>
          <p:cNvPr id="8" name="Rectangle 7"/>
          <p:cNvSpPr/>
          <p:nvPr/>
        </p:nvSpPr>
        <p:spPr>
          <a:xfrm>
            <a:off x="492922" y="3863680"/>
            <a:ext cx="2177677" cy="1091597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i="1" dirty="0">
                <a:solidFill>
                  <a:schemeClr val="tx1"/>
                </a:solidFill>
              </a:rPr>
              <a:t>Managing Member of Developer</a:t>
            </a:r>
            <a:r>
              <a:rPr lang="en-US" sz="1100" b="1" dirty="0">
                <a:solidFill>
                  <a:schemeClr val="tx1"/>
                </a:solidFill>
              </a:rPr>
              <a:t>: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  <a:ea typeface="+mn-lt"/>
                <a:cs typeface="+mn-lt"/>
              </a:rPr>
              <a:t>Middleburg VSP Holdings, LLC</a:t>
            </a:r>
            <a:endParaRPr lang="en-US" dirty="0">
              <a:solidFill>
                <a:schemeClr val="tx1"/>
              </a:solidFill>
              <a:ea typeface="+mn-lt"/>
              <a:cs typeface="+mn-lt"/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EIN: 39-2801377</a:t>
            </a:r>
            <a:endParaRPr lang="en-US" sz="1100" b="1" dirty="0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A Virginia Limited Liability Company</a:t>
            </a:r>
            <a:endParaRPr lang="en-US" sz="1100" b="1" dirty="0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51%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20" name="Straight Connector 19"/>
          <p:cNvCxnSpPr>
            <a:cxnSpLocks/>
          </p:cNvCxnSpPr>
          <p:nvPr/>
        </p:nvCxnSpPr>
        <p:spPr>
          <a:xfrm flipH="1">
            <a:off x="5843873" y="7086693"/>
            <a:ext cx="253244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Rectangle 27"/>
          <p:cNvSpPr/>
          <p:nvPr/>
        </p:nvSpPr>
        <p:spPr>
          <a:xfrm>
            <a:off x="1119284" y="5131302"/>
            <a:ext cx="924954" cy="319297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Members</a:t>
            </a:r>
          </a:p>
        </p:txBody>
      </p:sp>
      <p:cxnSp>
        <p:nvCxnSpPr>
          <p:cNvPr id="37" name="Straight Connector 36"/>
          <p:cNvCxnSpPr/>
          <p:nvPr/>
        </p:nvCxnSpPr>
        <p:spPr>
          <a:xfrm rot="5400000">
            <a:off x="5390918" y="6382730"/>
            <a:ext cx="1395225" cy="12700"/>
          </a:xfrm>
          <a:prstGeom prst="bentConnector3">
            <a:avLst>
              <a:gd name="adj1" fmla="val 159912"/>
            </a:avLst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/>
          <p:nvPr/>
        </p:nvCxnSpPr>
        <p:spPr>
          <a:xfrm>
            <a:off x="5155690" y="5450599"/>
            <a:ext cx="0" cy="23451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/>
          <p:cNvCxnSpPr/>
          <p:nvPr/>
        </p:nvCxnSpPr>
        <p:spPr>
          <a:xfrm>
            <a:off x="2178709" y="5685118"/>
            <a:ext cx="12042" cy="193068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/>
          <p:cNvCxnSpPr>
            <a:stCxn id="8" idx="2"/>
            <a:endCxn id="28" idx="0"/>
          </p:cNvCxnSpPr>
          <p:nvPr/>
        </p:nvCxnSpPr>
        <p:spPr>
          <a:xfrm>
            <a:off x="1581761" y="4955277"/>
            <a:ext cx="0" cy="17602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/>
          <p:cNvCxnSpPr/>
          <p:nvPr/>
        </p:nvCxnSpPr>
        <p:spPr>
          <a:xfrm flipH="1">
            <a:off x="1937646" y="7615799"/>
            <a:ext cx="241063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/>
          <p:cNvCxnSpPr>
            <a:endCxn id="8" idx="0"/>
          </p:cNvCxnSpPr>
          <p:nvPr/>
        </p:nvCxnSpPr>
        <p:spPr>
          <a:xfrm>
            <a:off x="1572795" y="3562361"/>
            <a:ext cx="8966" cy="30131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6" name="Rectangle 55"/>
          <p:cNvSpPr/>
          <p:nvPr/>
        </p:nvSpPr>
        <p:spPr>
          <a:xfrm>
            <a:off x="3996063" y="6710639"/>
            <a:ext cx="1847810" cy="72984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DM Hart, LLC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</a:rPr>
              <a:t>EIN: 85-4308459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</a:rPr>
              <a:t>33.3% Partner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</a:rPr>
              <a:t>Douglas Hart, Sole Member</a:t>
            </a:r>
          </a:p>
        </p:txBody>
      </p:sp>
      <p:sp>
        <p:nvSpPr>
          <p:cNvPr id="57" name="Rectangle 56"/>
          <p:cNvSpPr/>
          <p:nvPr/>
        </p:nvSpPr>
        <p:spPr>
          <a:xfrm>
            <a:off x="573319" y="6579874"/>
            <a:ext cx="1376367" cy="500469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573319" y="5817377"/>
            <a:ext cx="1376367" cy="500469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tx1"/>
              </a:solidFill>
            </a:endParaRPr>
          </a:p>
        </p:txBody>
      </p:sp>
      <p:cxnSp>
        <p:nvCxnSpPr>
          <p:cNvPr id="72" name="Straight Connector 71"/>
          <p:cNvCxnSpPr/>
          <p:nvPr/>
        </p:nvCxnSpPr>
        <p:spPr>
          <a:xfrm>
            <a:off x="1575785" y="5450599"/>
            <a:ext cx="1" cy="22704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Rectangle 28"/>
          <p:cNvSpPr/>
          <p:nvPr/>
        </p:nvSpPr>
        <p:spPr>
          <a:xfrm>
            <a:off x="4068677" y="3863680"/>
            <a:ext cx="2177677" cy="1091597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i="1" dirty="0">
                <a:solidFill>
                  <a:schemeClr val="tx1"/>
                </a:solidFill>
              </a:rPr>
              <a:t>Co Developer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GDA Development Partners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EIN: 85-1375306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A South Carolina Limited Liability Company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49%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32" name="Straight Connector 31"/>
          <p:cNvCxnSpPr/>
          <p:nvPr/>
        </p:nvCxnSpPr>
        <p:spPr>
          <a:xfrm flipH="1" flipV="1">
            <a:off x="1949686" y="6066118"/>
            <a:ext cx="241064" cy="14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 flipH="1">
            <a:off x="1955664" y="6830109"/>
            <a:ext cx="235087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5" name="Straight Connector 94"/>
          <p:cNvCxnSpPr/>
          <p:nvPr/>
        </p:nvCxnSpPr>
        <p:spPr>
          <a:xfrm flipH="1">
            <a:off x="5155691" y="5685118"/>
            <a:ext cx="930437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1" name="Straight Connector 110"/>
          <p:cNvCxnSpPr>
            <a:stCxn id="4" idx="2"/>
            <a:endCxn id="45" idx="0"/>
          </p:cNvCxnSpPr>
          <p:nvPr/>
        </p:nvCxnSpPr>
        <p:spPr>
          <a:xfrm>
            <a:off x="3449357" y="2010415"/>
            <a:ext cx="0" cy="19372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Connector 112"/>
          <p:cNvCxnSpPr/>
          <p:nvPr/>
        </p:nvCxnSpPr>
        <p:spPr>
          <a:xfrm>
            <a:off x="1572795" y="3562361"/>
            <a:ext cx="3582895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2" name="Straight Connector 121"/>
          <p:cNvCxnSpPr/>
          <p:nvPr/>
        </p:nvCxnSpPr>
        <p:spPr>
          <a:xfrm>
            <a:off x="3456828" y="3194138"/>
            <a:ext cx="0" cy="36822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3" name="Rectangle 72"/>
          <p:cNvSpPr/>
          <p:nvPr/>
        </p:nvSpPr>
        <p:spPr>
          <a:xfrm>
            <a:off x="4684247" y="5131302"/>
            <a:ext cx="924954" cy="319297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Members</a:t>
            </a:r>
          </a:p>
        </p:txBody>
      </p:sp>
      <p:sp>
        <p:nvSpPr>
          <p:cNvPr id="91" name="Rectangle 90"/>
          <p:cNvSpPr/>
          <p:nvPr/>
        </p:nvSpPr>
        <p:spPr>
          <a:xfrm>
            <a:off x="4011706" y="5815883"/>
            <a:ext cx="1823202" cy="76399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Spraker Development, LLC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</a:rPr>
              <a:t>EIN: 87-2062461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</a:rPr>
              <a:t>33.3% Partner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</a:rPr>
              <a:t>Andrew Spraker, Sole Member</a:t>
            </a:r>
          </a:p>
        </p:txBody>
      </p:sp>
      <p:cxnSp>
        <p:nvCxnSpPr>
          <p:cNvPr id="38" name="Straight Connector 37"/>
          <p:cNvCxnSpPr>
            <a:endCxn id="91" idx="3"/>
          </p:cNvCxnSpPr>
          <p:nvPr/>
        </p:nvCxnSpPr>
        <p:spPr>
          <a:xfrm flipH="1">
            <a:off x="5834908" y="6197879"/>
            <a:ext cx="262208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579297" y="7365564"/>
            <a:ext cx="1376367" cy="500469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tx1"/>
              </a:solidFill>
            </a:endParaRPr>
          </a:p>
        </p:txBody>
      </p:sp>
      <p:cxnSp>
        <p:nvCxnSpPr>
          <p:cNvPr id="43" name="Straight Connector 42"/>
          <p:cNvCxnSpPr/>
          <p:nvPr/>
        </p:nvCxnSpPr>
        <p:spPr>
          <a:xfrm flipH="1">
            <a:off x="1575786" y="5677647"/>
            <a:ext cx="614965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5" name="Rectangle 44"/>
          <p:cNvSpPr/>
          <p:nvPr/>
        </p:nvSpPr>
        <p:spPr>
          <a:xfrm>
            <a:off x="2190751" y="2204142"/>
            <a:ext cx="2517212" cy="98999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Middleburg GDA SC, LLC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EIN:  33-3276371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A South Carolina Limited Liability Company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100%</a:t>
            </a:r>
          </a:p>
        </p:txBody>
      </p:sp>
      <p:cxnSp>
        <p:nvCxnSpPr>
          <p:cNvPr id="53" name="Straight Connector 52"/>
          <p:cNvCxnSpPr/>
          <p:nvPr/>
        </p:nvCxnSpPr>
        <p:spPr>
          <a:xfrm>
            <a:off x="5146724" y="3564101"/>
            <a:ext cx="8966" cy="30131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9" name="Straight Connector 58"/>
          <p:cNvCxnSpPr/>
          <p:nvPr/>
        </p:nvCxnSpPr>
        <p:spPr>
          <a:xfrm>
            <a:off x="5146724" y="4955277"/>
            <a:ext cx="0" cy="17602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AA1DFC0B-2DD2-B223-12B3-A4B83CA0AF0A}"/>
              </a:ext>
            </a:extLst>
          </p:cNvPr>
          <p:cNvCxnSpPr/>
          <p:nvPr/>
        </p:nvCxnSpPr>
        <p:spPr>
          <a:xfrm flipH="1">
            <a:off x="5843873" y="7932810"/>
            <a:ext cx="253244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Rectangle 8">
            <a:extLst>
              <a:ext uri="{FF2B5EF4-FFF2-40B4-BE49-F238E27FC236}">
                <a16:creationId xmlns:a16="http://schemas.microsoft.com/office/drawing/2014/main" id="{F23CCB57-E1DE-BC5F-AB74-DA817323E38D}"/>
              </a:ext>
            </a:extLst>
          </p:cNvPr>
          <p:cNvSpPr/>
          <p:nvPr/>
        </p:nvSpPr>
        <p:spPr>
          <a:xfrm>
            <a:off x="4011706" y="7571246"/>
            <a:ext cx="1823201" cy="72984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GL Real Estate, LLC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</a:rPr>
              <a:t>EIN: 82-4087255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</a:rPr>
              <a:t>33.3% Partner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</a:rPr>
              <a:t>Gary Long, Sole Member</a:t>
            </a:r>
          </a:p>
        </p:txBody>
      </p:sp>
    </p:spTree>
    <p:extLst>
      <p:ext uri="{BB962C8B-B14F-4D97-AF65-F5344CB8AC3E}">
        <p14:creationId xmlns:p14="http://schemas.microsoft.com/office/powerpoint/2010/main" val="875738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152650" y="1516088"/>
            <a:ext cx="2435223" cy="94920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Ownership Entity: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Vesta at South Pacific Landco, LLC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EIN: 39-2642907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A South Carolina Limited Liability Company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397321" y="276414"/>
            <a:ext cx="381749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Vesta at South Pacific Landco, LLC</a:t>
            </a:r>
          </a:p>
          <a:p>
            <a:pPr algn="ctr"/>
            <a:r>
              <a:rPr lang="en-US" dirty="0"/>
              <a:t>Non-Profit Landowner</a:t>
            </a:r>
          </a:p>
        </p:txBody>
      </p:sp>
      <p:sp>
        <p:nvSpPr>
          <p:cNvPr id="8" name="Rectangle 7"/>
          <p:cNvSpPr/>
          <p:nvPr/>
        </p:nvSpPr>
        <p:spPr>
          <a:xfrm>
            <a:off x="2017058" y="2689412"/>
            <a:ext cx="2876177" cy="889828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endParaRPr lang="en-US" sz="6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Managing Member and Sole Member:</a:t>
            </a:r>
            <a:endParaRPr lang="en-US" sz="1100" b="1" dirty="0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GDA Housing Foundation</a:t>
            </a:r>
            <a:endParaRPr lang="en-US" sz="1100" b="1" dirty="0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EIN:  85-1271112</a:t>
            </a:r>
            <a:endParaRPr lang="en-US" sz="1100" b="1" dirty="0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501(c)(3) Nonprofit</a:t>
            </a:r>
            <a:endParaRPr lang="en-US" sz="1100" b="1" dirty="0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100%</a:t>
            </a:r>
            <a:endParaRPr lang="en-US" sz="1100" b="1" dirty="0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endParaRPr lang="en-US" sz="600" b="1" dirty="0">
              <a:solidFill>
                <a:schemeClr val="tx1"/>
              </a:solidFill>
            </a:endParaRPr>
          </a:p>
        </p:txBody>
      </p:sp>
      <p:cxnSp>
        <p:nvCxnSpPr>
          <p:cNvPr id="20" name="Straight Connector 19"/>
          <p:cNvCxnSpPr>
            <a:cxnSpLocks/>
            <a:stCxn id="4" idx="2"/>
          </p:cNvCxnSpPr>
          <p:nvPr/>
        </p:nvCxnSpPr>
        <p:spPr>
          <a:xfrm>
            <a:off x="3370262" y="2465294"/>
            <a:ext cx="0" cy="22411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>
            <a:endCxn id="58" idx="0"/>
          </p:cNvCxnSpPr>
          <p:nvPr/>
        </p:nvCxnSpPr>
        <p:spPr>
          <a:xfrm>
            <a:off x="3452345" y="3579240"/>
            <a:ext cx="2802" cy="22328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8" name="Rectangle 57"/>
          <p:cNvSpPr/>
          <p:nvPr/>
        </p:nvSpPr>
        <p:spPr>
          <a:xfrm>
            <a:off x="2992670" y="3802529"/>
            <a:ext cx="924954" cy="518624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Board Members/ Officers</a:t>
            </a:r>
          </a:p>
        </p:txBody>
      </p:sp>
      <p:sp>
        <p:nvSpPr>
          <p:cNvPr id="59" name="Rectangle 58"/>
          <p:cNvSpPr/>
          <p:nvPr/>
        </p:nvSpPr>
        <p:spPr>
          <a:xfrm>
            <a:off x="3251455" y="4460630"/>
            <a:ext cx="1455627" cy="492009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</a:rPr>
              <a:t>Andrew Spraker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President</a:t>
            </a:r>
          </a:p>
        </p:txBody>
      </p:sp>
      <p:sp>
        <p:nvSpPr>
          <p:cNvPr id="62" name="Rectangle 61"/>
          <p:cNvSpPr/>
          <p:nvPr/>
        </p:nvSpPr>
        <p:spPr>
          <a:xfrm>
            <a:off x="3251455" y="5201470"/>
            <a:ext cx="1455627" cy="47222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</a:rPr>
              <a:t>Doug Hart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Treasurer</a:t>
            </a:r>
          </a:p>
        </p:txBody>
      </p:sp>
      <p:cxnSp>
        <p:nvCxnSpPr>
          <p:cNvPr id="70" name="Straight Connector 69"/>
          <p:cNvCxnSpPr>
            <a:cxnSpLocks/>
          </p:cNvCxnSpPr>
          <p:nvPr/>
        </p:nvCxnSpPr>
        <p:spPr>
          <a:xfrm>
            <a:off x="3018769" y="4321153"/>
            <a:ext cx="0" cy="187009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/>
          <p:cNvCxnSpPr/>
          <p:nvPr/>
        </p:nvCxnSpPr>
        <p:spPr>
          <a:xfrm>
            <a:off x="3005744" y="4709460"/>
            <a:ext cx="245664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/>
          <p:cNvCxnSpPr/>
          <p:nvPr/>
        </p:nvCxnSpPr>
        <p:spPr>
          <a:xfrm>
            <a:off x="3018769" y="5424171"/>
            <a:ext cx="245664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2893372A-3EB2-AC3F-22F0-31BCE5D09951}"/>
              </a:ext>
            </a:extLst>
          </p:cNvPr>
          <p:cNvCxnSpPr/>
          <p:nvPr/>
        </p:nvCxnSpPr>
        <p:spPr>
          <a:xfrm>
            <a:off x="3018769" y="6186171"/>
            <a:ext cx="245664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Rectangle 5">
            <a:extLst>
              <a:ext uri="{FF2B5EF4-FFF2-40B4-BE49-F238E27FC236}">
                <a16:creationId xmlns:a16="http://schemas.microsoft.com/office/drawing/2014/main" id="{3F083999-4A76-448B-9BA9-D20879283DC6}"/>
              </a:ext>
            </a:extLst>
          </p:cNvPr>
          <p:cNvSpPr/>
          <p:nvPr/>
        </p:nvSpPr>
        <p:spPr>
          <a:xfrm>
            <a:off x="3251409" y="5922522"/>
            <a:ext cx="1455674" cy="604668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</a:rPr>
              <a:t>Gary Long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Secretary</a:t>
            </a:r>
          </a:p>
        </p:txBody>
      </p:sp>
    </p:spTree>
    <p:extLst>
      <p:ext uri="{BB962C8B-B14F-4D97-AF65-F5344CB8AC3E}">
        <p14:creationId xmlns:p14="http://schemas.microsoft.com/office/powerpoint/2010/main" val="34936871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47900" y="941072"/>
            <a:ext cx="2344882" cy="807044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</a:rPr>
              <a:t>Lessor: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Vesta at South Pacific Landco, LLC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EIN: 39-2642907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A South Carolina Limited Liability Company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284357" y="276414"/>
            <a:ext cx="43359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Vesta at South Pacific </a:t>
            </a:r>
          </a:p>
          <a:p>
            <a:pPr algn="ctr"/>
            <a:r>
              <a:rPr lang="en-US" dirty="0"/>
              <a:t>Master Lease Structure</a:t>
            </a:r>
          </a:p>
        </p:txBody>
      </p:sp>
      <p:sp>
        <p:nvSpPr>
          <p:cNvPr id="8" name="Rectangle 7"/>
          <p:cNvSpPr/>
          <p:nvPr/>
        </p:nvSpPr>
        <p:spPr>
          <a:xfrm>
            <a:off x="2421872" y="1987177"/>
            <a:ext cx="2076823" cy="91888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Lessee: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Vesta at South Pacific , LP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EIN: 39-2607904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A South Carolina Limited Partnership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20" name="Straight Connector 19"/>
          <p:cNvCxnSpPr/>
          <p:nvPr/>
        </p:nvCxnSpPr>
        <p:spPr>
          <a:xfrm>
            <a:off x="3460284" y="1748116"/>
            <a:ext cx="0" cy="23906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3460284" y="2906058"/>
            <a:ext cx="0" cy="11784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>
            <a:off x="1576997" y="3045424"/>
            <a:ext cx="4279943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Rectangle 30"/>
          <p:cNvSpPr/>
          <p:nvPr/>
        </p:nvSpPr>
        <p:spPr>
          <a:xfrm>
            <a:off x="246530" y="3293418"/>
            <a:ext cx="2669662" cy="88067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050" b="1" i="1" dirty="0">
                <a:solidFill>
                  <a:schemeClr val="tx1"/>
                </a:solidFill>
              </a:rPr>
              <a:t>General Partner</a:t>
            </a: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Vesta at South Pacific Partners, LLC</a:t>
            </a: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EIN: 39-2615995                                                                         A South Carolina Limited Liability Company</a:t>
            </a:r>
          </a:p>
          <a:p>
            <a:pPr algn="ctr"/>
            <a:r>
              <a:rPr lang="en-US" sz="1050" b="1" dirty="0">
                <a:solidFill>
                  <a:schemeClr val="tx1"/>
                </a:solidFill>
              </a:rPr>
              <a:t>.01%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800874" y="6199004"/>
            <a:ext cx="2544754" cy="99786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Managing Member of GP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Middleburg VSP Holdings, LLC</a:t>
            </a:r>
            <a:endParaRPr lang="en-US" dirty="0">
              <a:solidFill>
                <a:schemeClr val="tx1"/>
              </a:solidFill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EIN: 39-2801377</a:t>
            </a:r>
            <a:endParaRPr lang="en-US" sz="1100" b="1" dirty="0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r>
              <a:rPr lang="en-US" sz="1200" b="1" dirty="0">
                <a:solidFill>
                  <a:prstClr val="black"/>
                </a:solidFill>
              </a:rPr>
              <a:t>A Virginia Limited Liability Company</a:t>
            </a:r>
            <a:endParaRPr lang="en-US" sz="1200" b="1" dirty="0">
              <a:solidFill>
                <a:prstClr val="black"/>
              </a:solidFill>
              <a:ea typeface="Calibri"/>
              <a:cs typeface="Calibri"/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51%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49" name="Straight Connector 48"/>
          <p:cNvCxnSpPr/>
          <p:nvPr/>
        </p:nvCxnSpPr>
        <p:spPr>
          <a:xfrm flipH="1" flipV="1">
            <a:off x="1576997" y="4174089"/>
            <a:ext cx="3033" cy="19106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7" name="Rectangle 76"/>
          <p:cNvSpPr/>
          <p:nvPr/>
        </p:nvSpPr>
        <p:spPr>
          <a:xfrm>
            <a:off x="4998756" y="3247130"/>
            <a:ext cx="1671546" cy="88067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i="1" dirty="0">
                <a:solidFill>
                  <a:schemeClr val="tx1"/>
                </a:solidFill>
              </a:rPr>
              <a:t>Limited Partner</a:t>
            </a:r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INVESTMENT PARTNERSHIP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99.99%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83" name="Straight Connector 82"/>
          <p:cNvCxnSpPr/>
          <p:nvPr/>
        </p:nvCxnSpPr>
        <p:spPr>
          <a:xfrm flipV="1">
            <a:off x="5856940" y="3045424"/>
            <a:ext cx="0" cy="20170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>
            <a:stCxn id="31" idx="0"/>
          </p:cNvCxnSpPr>
          <p:nvPr/>
        </p:nvCxnSpPr>
        <p:spPr>
          <a:xfrm flipH="1" flipV="1">
            <a:off x="1577701" y="3037954"/>
            <a:ext cx="3660" cy="25546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/>
          <p:cNvCxnSpPr/>
          <p:nvPr/>
        </p:nvCxnSpPr>
        <p:spPr>
          <a:xfrm flipV="1">
            <a:off x="52294" y="4365151"/>
            <a:ext cx="0" cy="73204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/>
          <p:cNvCxnSpPr/>
          <p:nvPr/>
        </p:nvCxnSpPr>
        <p:spPr>
          <a:xfrm>
            <a:off x="530412" y="5879353"/>
            <a:ext cx="1046585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/>
          <p:cNvCxnSpPr>
            <a:cxnSpLocks/>
          </p:cNvCxnSpPr>
          <p:nvPr/>
        </p:nvCxnSpPr>
        <p:spPr>
          <a:xfrm>
            <a:off x="52294" y="5097199"/>
            <a:ext cx="27046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9" name="Rectangle 28"/>
          <p:cNvSpPr/>
          <p:nvPr/>
        </p:nvSpPr>
        <p:spPr>
          <a:xfrm>
            <a:off x="800874" y="7321633"/>
            <a:ext cx="2544754" cy="94024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</a:endParaRP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GDA Development Partners LLC</a:t>
            </a:r>
          </a:p>
          <a:p>
            <a:pPr lvl="0" algn="ctr"/>
            <a:r>
              <a:rPr lang="en-US" sz="1100" b="1" dirty="0">
                <a:solidFill>
                  <a:prstClr val="black"/>
                </a:solidFill>
              </a:rPr>
              <a:t>EIN: 85-1375306</a:t>
            </a:r>
          </a:p>
          <a:p>
            <a:pPr lvl="0" algn="ctr"/>
            <a:r>
              <a:rPr lang="en-US" sz="1050" b="1" dirty="0">
                <a:solidFill>
                  <a:prstClr val="black"/>
                </a:solidFill>
              </a:rPr>
              <a:t>A South Carolina Limited Liability Company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49%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cxnSp>
        <p:nvCxnSpPr>
          <p:cNvPr id="35" name="Straight Connector 34"/>
          <p:cNvCxnSpPr/>
          <p:nvPr/>
        </p:nvCxnSpPr>
        <p:spPr>
          <a:xfrm flipV="1">
            <a:off x="52294" y="4365149"/>
            <a:ext cx="1529067" cy="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4" name="Rectangle 33"/>
          <p:cNvSpPr/>
          <p:nvPr/>
        </p:nvSpPr>
        <p:spPr>
          <a:xfrm>
            <a:off x="322754" y="4489917"/>
            <a:ext cx="2810959" cy="110228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Managing Member &amp; Sole Member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Middleburg GDA SC, LLC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EIN:  33-3276371</a:t>
            </a:r>
            <a:endParaRPr lang="en-US" sz="1100" b="1">
              <a:solidFill>
                <a:schemeClr val="tx1"/>
              </a:solidFill>
              <a:ea typeface="Calibri"/>
              <a:cs typeface="Calibri"/>
            </a:endParaRP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A South Carolina Limited Liability Company</a:t>
            </a:r>
          </a:p>
          <a:p>
            <a:pPr algn="ctr"/>
            <a:r>
              <a:rPr lang="en-US" sz="1200" b="1" dirty="0">
                <a:solidFill>
                  <a:schemeClr val="tx1"/>
                </a:solidFill>
              </a:rPr>
              <a:t>100%</a:t>
            </a:r>
          </a:p>
        </p:txBody>
      </p:sp>
      <p:cxnSp>
        <p:nvCxnSpPr>
          <p:cNvPr id="36" name="Straight Connector 35"/>
          <p:cNvCxnSpPr/>
          <p:nvPr/>
        </p:nvCxnSpPr>
        <p:spPr>
          <a:xfrm flipH="1" flipV="1">
            <a:off x="1576997" y="5592198"/>
            <a:ext cx="4364" cy="28715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 flipV="1">
            <a:off x="543859" y="5890556"/>
            <a:ext cx="0" cy="180415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>
            <a:endCxn id="32" idx="1"/>
          </p:cNvCxnSpPr>
          <p:nvPr/>
        </p:nvCxnSpPr>
        <p:spPr>
          <a:xfrm>
            <a:off x="530412" y="6697935"/>
            <a:ext cx="270462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>
            <a:off x="543859" y="7694706"/>
            <a:ext cx="257014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5" name="Rectangle 24"/>
          <p:cNvSpPr/>
          <p:nvPr/>
        </p:nvSpPr>
        <p:spPr>
          <a:xfrm>
            <a:off x="4998756" y="4543842"/>
            <a:ext cx="1671546" cy="62426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i="1" dirty="0">
                <a:solidFill>
                  <a:schemeClr val="tx1"/>
                </a:solidFill>
              </a:rPr>
              <a:t>Federal Limited Partner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TBD</a:t>
            </a:r>
          </a:p>
          <a:p>
            <a:pPr algn="ctr"/>
            <a:endParaRPr lang="en-US" sz="1100" b="1" dirty="0">
              <a:solidFill>
                <a:schemeClr val="tx1"/>
              </a:solidFill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4995223" y="5424056"/>
            <a:ext cx="1671546" cy="665017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i="1" dirty="0">
                <a:solidFill>
                  <a:schemeClr val="tx1"/>
                </a:solidFill>
              </a:rPr>
              <a:t>State Limited Partner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TBD</a:t>
            </a:r>
          </a:p>
        </p:txBody>
      </p:sp>
      <p:cxnSp>
        <p:nvCxnSpPr>
          <p:cNvPr id="3" name="Straight Connector 2"/>
          <p:cNvCxnSpPr/>
          <p:nvPr/>
        </p:nvCxnSpPr>
        <p:spPr>
          <a:xfrm>
            <a:off x="5856940" y="4145001"/>
            <a:ext cx="0" cy="14288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4592782" y="4287890"/>
            <a:ext cx="1264158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4592782" y="4287890"/>
            <a:ext cx="6883" cy="144788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stCxn id="25" idx="1"/>
          </p:cNvCxnSpPr>
          <p:nvPr/>
        </p:nvCxnSpPr>
        <p:spPr>
          <a:xfrm flipH="1">
            <a:off x="4599665" y="4855973"/>
            <a:ext cx="399091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>
            <a:stCxn id="26" idx="1"/>
          </p:cNvCxnSpPr>
          <p:nvPr/>
        </p:nvCxnSpPr>
        <p:spPr>
          <a:xfrm flipH="1" flipV="1">
            <a:off x="4592782" y="5756564"/>
            <a:ext cx="402441" cy="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427027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9AB28C362266D4DB40796651C4AEE4F" ma:contentTypeVersion="12" ma:contentTypeDescription="Create a new document." ma:contentTypeScope="" ma:versionID="eab0d3046b1431ca77cc45d825f7ba9b">
  <xsd:schema xmlns:xsd="http://www.w3.org/2001/XMLSchema" xmlns:xs="http://www.w3.org/2001/XMLSchema" xmlns:p="http://schemas.microsoft.com/office/2006/metadata/properties" xmlns:ns2="8a407104-6a0e-414a-b0ad-22c06571adc4" xmlns:ns3="0c965345-0320-4f27-800f-d140ad408a92" targetNamespace="http://schemas.microsoft.com/office/2006/metadata/properties" ma:root="true" ma:fieldsID="aae21c88e663ad9c49da87a9505ca652" ns2:_="" ns3:_="">
    <xsd:import namespace="8a407104-6a0e-414a-b0ad-22c06571adc4"/>
    <xsd:import namespace="0c965345-0320-4f27-800f-d140ad408a92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a407104-6a0e-414a-b0ad-22c06571adc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Image Tags" ma:readOnly="false" ma:fieldId="{5cf76f15-5ced-4ddc-b409-7134ff3c332f}" ma:taxonomyMulti="true" ma:sspId="4aba4b2e-15ef-4bd6-bbf4-dd0b41868c46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5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9" nillable="true" ma:displayName="Location" ma:indexed="true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c965345-0320-4f27-800f-d140ad408a92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c1d9b6ee-5e61-47e2-b510-7fe18d0e650a}" ma:internalName="TaxCatchAll" ma:showField="CatchAllData" ma:web="0c965345-0320-4f27-800f-d140ad408a92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0c965345-0320-4f27-800f-d140ad408a92" xsi:nil="true"/>
    <lcf76f155ced4ddcb4097134ff3c332f xmlns="8a407104-6a0e-414a-b0ad-22c06571adc4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DCF01801-4E74-4817-A73B-A20F02D12A8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8a407104-6a0e-414a-b0ad-22c06571adc4"/>
    <ds:schemaRef ds:uri="0c965345-0320-4f27-800f-d140ad408a9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32DD086E-AC92-4DDF-8691-F11F07058C9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89823D8-13BB-4975-8665-928F61B59743}">
  <ds:schemaRefs>
    <ds:schemaRef ds:uri="http://schemas.microsoft.com/office/2006/metadata/properties"/>
    <ds:schemaRef ds:uri="http://schemas.microsoft.com/office/infopath/2007/PartnerControls"/>
    <ds:schemaRef ds:uri="0c965345-0320-4f27-800f-d140ad408a92"/>
    <ds:schemaRef ds:uri="8a407104-6a0e-414a-b0ad-22c06571adc4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7350</TotalTime>
  <Words>430</Words>
  <Application>Microsoft Office PowerPoint</Application>
  <PresentationFormat>On-screen Show (4:3)</PresentationFormat>
  <Paragraphs>133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>Spraker Devco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Andrew Spraker</dc:creator>
  <cp:lastModifiedBy>Douglas Hart</cp:lastModifiedBy>
  <cp:revision>126</cp:revision>
  <cp:lastPrinted>2021-08-24T16:15:52Z</cp:lastPrinted>
  <dcterms:created xsi:type="dcterms:W3CDTF">2017-01-17T14:36:33Z</dcterms:created>
  <dcterms:modified xsi:type="dcterms:W3CDTF">2025-06-20T19:42:45Z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0x01010099AB28C362266D4DB40796651C4AEE4F</vt:lpwstr>
  </property>
  <property fmtid="{D5CDD505-2E9C-101B-9397-08002B2CF9AE}" pid="3" name="MediaServiceImageTags">
    <vt:lpwstr/>
  </property>
</Properties>
</file>

<file path=docProps/thumbnail.jpeg>
</file>